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84" r:id="rId6"/>
    <p:sldId id="286" r:id="rId7"/>
    <p:sldId id="287" r:id="rId8"/>
    <p:sldId id="283" r:id="rId9"/>
    <p:sldId id="298" r:id="rId10"/>
    <p:sldId id="299" r:id="rId11"/>
    <p:sldId id="300" r:id="rId12"/>
    <p:sldId id="301" r:id="rId13"/>
    <p:sldId id="302" r:id="rId14"/>
    <p:sldId id="307" r:id="rId15"/>
    <p:sldId id="303" r:id="rId16"/>
    <p:sldId id="304" r:id="rId17"/>
    <p:sldId id="305" r:id="rId18"/>
    <p:sldId id="272" r:id="rId19"/>
    <p:sldId id="288" r:id="rId20"/>
    <p:sldId id="290" r:id="rId21"/>
    <p:sldId id="289" r:id="rId22"/>
    <p:sldId id="291" r:id="rId23"/>
    <p:sldId id="292" r:id="rId24"/>
    <p:sldId id="293" r:id="rId25"/>
    <p:sldId id="296" r:id="rId26"/>
    <p:sldId id="295" r:id="rId27"/>
    <p:sldId id="297" r:id="rId28"/>
    <p:sldId id="270" r:id="rId29"/>
  </p:sldIdLst>
  <p:sldSz cx="18288000" cy="10287000"/>
  <p:notesSz cx="6858000" cy="9144000"/>
  <p:embeddedFontLst>
    <p:embeddedFont>
      <p:font typeface="Univers Heavy" panose="020B0804030502020204"/>
      <p:bold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4.png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tags" Target="../tags/tag8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40.png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63.png"/><Relationship Id="rId2" Type="http://schemas.openxmlformats.org/officeDocument/2006/relationships/image" Target="../media/image4.svg"/><Relationship Id="rId1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3.png"/><Relationship Id="rId2" Type="http://schemas.openxmlformats.org/officeDocument/2006/relationships/image" Target="../media/image12.sv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1.png"/><Relationship Id="rId2" Type="http://schemas.openxmlformats.org/officeDocument/2006/relationships/tags" Target="../tags/tag17.xml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91964" y="7547684"/>
            <a:ext cx="19271929" cy="4591044"/>
            <a:chOff x="0" y="0"/>
            <a:chExt cx="5075734" cy="12091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75734" cy="1209164"/>
            </a:xfrm>
            <a:custGeom>
              <a:avLst/>
              <a:gdLst/>
              <a:ahLst/>
              <a:cxnLst/>
              <a:rect l="l" t="t" r="r" b="b"/>
              <a:pathLst>
                <a:path w="5075734" h="1209164">
                  <a:moveTo>
                    <a:pt x="0" y="0"/>
                  </a:moveTo>
                  <a:lnTo>
                    <a:pt x="5075734" y="0"/>
                  </a:lnTo>
                  <a:lnTo>
                    <a:pt x="5075734" y="1209164"/>
                  </a:lnTo>
                  <a:lnTo>
                    <a:pt x="0" y="120916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5075734" cy="1313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8200" y="800147"/>
            <a:ext cx="9805417" cy="567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8200" b="1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计算机组成原理</a:t>
            </a:r>
            <a:endParaRPr lang="zh-CN" altLang="en-US" sz="8200" b="1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8200" b="1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Project</a:t>
            </a:r>
            <a:endParaRPr lang="en-US" altLang="zh-CN" sz="8200" b="1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zh-CN" altLang="en-US" sz="8200" b="1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中期答辩</a:t>
            </a:r>
            <a:endParaRPr lang="en-US" altLang="zh-CN" sz="8200" b="1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603526" y="2166309"/>
            <a:ext cx="6827224" cy="6394833"/>
          </a:xfrm>
          <a:custGeom>
            <a:avLst/>
            <a:gdLst/>
            <a:ahLst/>
            <a:cxnLst/>
            <a:rect l="l" t="t" r="r" b="b"/>
            <a:pathLst>
              <a:path w="6827224" h="6394833">
                <a:moveTo>
                  <a:pt x="0" y="0"/>
                </a:moveTo>
                <a:lnTo>
                  <a:pt x="6827224" y="0"/>
                </a:lnTo>
                <a:lnTo>
                  <a:pt x="6827224" y="6394834"/>
                </a:lnTo>
                <a:lnTo>
                  <a:pt x="0" y="63948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28807" y="1381217"/>
            <a:ext cx="1353169" cy="1043407"/>
          </a:xfrm>
          <a:custGeom>
            <a:avLst/>
            <a:gdLst/>
            <a:ahLst/>
            <a:cxnLst/>
            <a:rect l="l" t="t" r="r" b="b"/>
            <a:pathLst>
              <a:path w="1353169" h="1043407">
                <a:moveTo>
                  <a:pt x="0" y="0"/>
                </a:moveTo>
                <a:lnTo>
                  <a:pt x="1353169" y="0"/>
                </a:lnTo>
                <a:lnTo>
                  <a:pt x="1353169" y="1043407"/>
                </a:lnTo>
                <a:lnTo>
                  <a:pt x="0" y="1043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1516" t="-8497" r="-288224" b="-45585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00245" y="900813"/>
            <a:ext cx="750400" cy="878517"/>
          </a:xfrm>
          <a:custGeom>
            <a:avLst/>
            <a:gdLst/>
            <a:ahLst/>
            <a:cxnLst/>
            <a:rect l="l" t="t" r="r" b="b"/>
            <a:pathLst>
              <a:path w="750400" h="878517">
                <a:moveTo>
                  <a:pt x="0" y="0"/>
                </a:moveTo>
                <a:lnTo>
                  <a:pt x="750400" y="0"/>
                </a:lnTo>
                <a:lnTo>
                  <a:pt x="750400" y="878517"/>
                </a:lnTo>
                <a:lnTo>
                  <a:pt x="0" y="878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52701" t="-6250" r="-37505" b="-64621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30913" y="4555179"/>
            <a:ext cx="728387" cy="808547"/>
          </a:xfrm>
          <a:custGeom>
            <a:avLst/>
            <a:gdLst/>
            <a:ahLst/>
            <a:cxnLst/>
            <a:rect l="l" t="t" r="r" b="b"/>
            <a:pathLst>
              <a:path w="728387" h="808547">
                <a:moveTo>
                  <a:pt x="0" y="0"/>
                </a:moveTo>
                <a:lnTo>
                  <a:pt x="728387" y="0"/>
                </a:lnTo>
                <a:lnTo>
                  <a:pt x="728387" y="808547"/>
                </a:lnTo>
                <a:lnTo>
                  <a:pt x="0" y="808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610" t="-439540" r="-475554" b="-175569"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028700" y="8004054"/>
            <a:ext cx="8683623" cy="1453515"/>
            <a:chOff x="0" y="-504611"/>
            <a:chExt cx="11578164" cy="1938021"/>
          </a:xfrm>
        </p:grpSpPr>
        <p:grpSp>
          <p:nvGrpSpPr>
            <p:cNvPr id="13" name="Group 13"/>
            <p:cNvGrpSpPr/>
            <p:nvPr/>
          </p:nvGrpSpPr>
          <p:grpSpPr>
            <a:xfrm rot="0">
              <a:off x="0" y="-504611"/>
              <a:ext cx="11578164" cy="1938021"/>
              <a:chOff x="0" y="-104719"/>
              <a:chExt cx="2402744" cy="40218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32782" cy="297420"/>
              </a:xfrm>
              <a:custGeom>
                <a:avLst/>
                <a:gdLst/>
                <a:ahLst/>
                <a:cxnLst/>
                <a:rect l="l" t="t" r="r" b="b"/>
                <a:pathLst>
                  <a:path w="1732782" h="297420">
                    <a:moveTo>
                      <a:pt x="123626" y="0"/>
                    </a:moveTo>
                    <a:lnTo>
                      <a:pt x="1609155" y="0"/>
                    </a:lnTo>
                    <a:cubicBezTo>
                      <a:pt x="1677432" y="0"/>
                      <a:pt x="1732782" y="55349"/>
                      <a:pt x="1732782" y="123626"/>
                    </a:cubicBezTo>
                    <a:lnTo>
                      <a:pt x="1732782" y="173793"/>
                    </a:lnTo>
                    <a:cubicBezTo>
                      <a:pt x="1732782" y="206581"/>
                      <a:pt x="1719757" y="238026"/>
                      <a:pt x="1696572" y="261210"/>
                    </a:cubicBezTo>
                    <a:cubicBezTo>
                      <a:pt x="1673388" y="284395"/>
                      <a:pt x="1641943" y="297420"/>
                      <a:pt x="1609155" y="297420"/>
                    </a:cubicBezTo>
                    <a:lnTo>
                      <a:pt x="123626" y="297420"/>
                    </a:lnTo>
                    <a:cubicBezTo>
                      <a:pt x="55349" y="297420"/>
                      <a:pt x="0" y="242070"/>
                      <a:pt x="0" y="173793"/>
                    </a:cubicBezTo>
                    <a:lnTo>
                      <a:pt x="0" y="123626"/>
                    </a:lnTo>
                    <a:cubicBezTo>
                      <a:pt x="0" y="55349"/>
                      <a:pt x="55349" y="0"/>
                      <a:pt x="123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04719"/>
                <a:ext cx="2402744" cy="402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sp>
          <p:nvSpPr>
            <p:cNvPr id="16" name="AutoShape 16"/>
            <p:cNvSpPr/>
            <p:nvPr/>
          </p:nvSpPr>
          <p:spPr>
            <a:xfrm flipV="1">
              <a:off x="4374276" y="304583"/>
              <a:ext cx="0" cy="849416"/>
            </a:xfrm>
            <a:prstGeom prst="line">
              <a:avLst/>
            </a:prstGeom>
            <a:ln w="127000" cap="rnd">
              <a:solidFill>
                <a:srgbClr val="95DAE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66476" y="151603"/>
              <a:ext cx="2761701" cy="1017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55"/>
                </a:lnSpc>
                <a:spcBef>
                  <a:spcPct val="0"/>
                </a:spcBef>
              </a:pPr>
              <a:r>
                <a:rPr lang="zh-CN" altLang="en-US" sz="3200" b="1" spc="191">
                  <a:solidFill>
                    <a:srgbClr val="002F42"/>
                  </a:solidFill>
                  <a:latin typeface="思源黑体 2 Bold" panose="020B0800000000000000" charset="-122"/>
                  <a:ea typeface="思源黑体 2 Bold" panose="020B0800000000000000" charset="-122"/>
                  <a:cs typeface="思源黑体 2 Bold" panose="020B0800000000000000" charset="-122"/>
                  <a:sym typeface="思源黑体 2 Bold" panose="020B0800000000000000" charset="-122"/>
                </a:rPr>
                <a:t>答辩人</a:t>
              </a:r>
              <a:endParaRPr lang="zh-CN" altLang="en-US" sz="3200" b="1" spc="191">
                <a:solidFill>
                  <a:srgbClr val="002F42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13200" y="151556"/>
              <a:ext cx="4501727" cy="10176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955"/>
                </a:lnSpc>
                <a:spcBef>
                  <a:spcPct val="0"/>
                </a:spcBef>
              </a:pPr>
              <a:r>
                <a:rPr lang="zh-CN" altLang="en-US" sz="3200" spc="191">
                  <a:solidFill>
                    <a:srgbClr val="002F42"/>
                  </a:solidFill>
                  <a:latin typeface="思源黑体 2" panose="020B0500000000000000" charset="-122"/>
                  <a:ea typeface="思源黑体 2" panose="020B0500000000000000" charset="-122"/>
                  <a:cs typeface="思源黑体 2" panose="020B0500000000000000" charset="-122"/>
                  <a:sym typeface="思源黑体 2" panose="020B0500000000000000" charset="-122"/>
                </a:rPr>
                <a:t>魏宇晴</a:t>
              </a:r>
              <a:endParaRPr lang="zh-CN" altLang="en-US" sz="3200" spc="191">
                <a:solidFill>
                  <a:srgbClr val="002F42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70194" y="1574931"/>
            <a:ext cx="728387" cy="808547"/>
          </a:xfrm>
          <a:custGeom>
            <a:avLst/>
            <a:gdLst/>
            <a:ahLst/>
            <a:cxnLst/>
            <a:rect l="l" t="t" r="r" b="b"/>
            <a:pathLst>
              <a:path w="728387" h="808547">
                <a:moveTo>
                  <a:pt x="0" y="0"/>
                </a:moveTo>
                <a:lnTo>
                  <a:pt x="728387" y="0"/>
                </a:lnTo>
                <a:lnTo>
                  <a:pt x="728387" y="808548"/>
                </a:lnTo>
                <a:lnTo>
                  <a:pt x="0" y="808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610" t="-439540" r="-475554" b="-17556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026525" y="7025980"/>
            <a:ext cx="1353169" cy="1043407"/>
          </a:xfrm>
          <a:custGeom>
            <a:avLst/>
            <a:gdLst/>
            <a:ahLst/>
            <a:cxnLst/>
            <a:rect l="l" t="t" r="r" b="b"/>
            <a:pathLst>
              <a:path w="1353169" h="1043407">
                <a:moveTo>
                  <a:pt x="0" y="0"/>
                </a:moveTo>
                <a:lnTo>
                  <a:pt x="1353169" y="0"/>
                </a:lnTo>
                <a:lnTo>
                  <a:pt x="1353169" y="1043408"/>
                </a:lnTo>
                <a:lnTo>
                  <a:pt x="0" y="1043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1516" t="-8497" r="-288224" b="-455850"/>
            </a:stretch>
          </a:blipFill>
        </p:spPr>
      </p:sp>
      <p:sp>
        <p:nvSpPr>
          <p:cNvPr id="21" name="Freeform 21"/>
          <p:cNvSpPr/>
          <p:nvPr/>
        </p:nvSpPr>
        <p:spPr>
          <a:xfrm rot="-2624327">
            <a:off x="10228326" y="5281008"/>
            <a:ext cx="750400" cy="878517"/>
          </a:xfrm>
          <a:custGeom>
            <a:avLst/>
            <a:gdLst/>
            <a:ahLst/>
            <a:cxnLst/>
            <a:rect l="l" t="t" r="r" b="b"/>
            <a:pathLst>
              <a:path w="750400" h="878517">
                <a:moveTo>
                  <a:pt x="0" y="0"/>
                </a:moveTo>
                <a:lnTo>
                  <a:pt x="750400" y="0"/>
                </a:lnTo>
                <a:lnTo>
                  <a:pt x="750400" y="878517"/>
                </a:lnTo>
                <a:lnTo>
                  <a:pt x="0" y="8785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52701" t="-6250" r="-37505" b="-646214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4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7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Controller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模块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2019300"/>
            <a:ext cx="8720455" cy="3247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5600700"/>
            <a:ext cx="7854950" cy="3067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5676900"/>
            <a:ext cx="8674100" cy="23939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4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7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Registers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模块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" y="2628900"/>
            <a:ext cx="5596255" cy="449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4800" y="1229995"/>
            <a:ext cx="6051550" cy="3404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8600" y="5067300"/>
            <a:ext cx="7445375" cy="405003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4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7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MUX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模块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9200" y="1409700"/>
            <a:ext cx="5296535" cy="644398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4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7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Imm_Gen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模块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1028700"/>
            <a:ext cx="11497310" cy="4893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2235" y="6197600"/>
            <a:ext cx="11496040" cy="340868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4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7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ALU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模块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" y="2171700"/>
            <a:ext cx="8340725" cy="46723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2200" y="647700"/>
            <a:ext cx="6569710" cy="4377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77400" y="5219700"/>
            <a:ext cx="7572375" cy="421322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4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7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Data_memory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模块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4200" y="2857500"/>
            <a:ext cx="11332210" cy="415417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1295400" y="1104900"/>
            <a:ext cx="13260070" cy="2674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个人所负责测试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  <a:p>
            <a:pPr marL="0" lvl="0" indent="0" algn="l">
              <a:lnSpc>
                <a:spcPts val="5215"/>
              </a:lnSpc>
            </a:pPr>
            <a:r>
              <a:rPr lang="en-US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①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 </a:t>
            </a: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给出测试表格（含用例说明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-</a:t>
            </a: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比如相关指令、测试结果</a:t>
            </a:r>
            <a:endParaRPr lang="zh-CN" altLang="en-US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（测试通过或不通过）</a:t>
            </a:r>
            <a:endParaRPr lang="zh-CN" altLang="en-US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  <a:p>
            <a:pPr marL="0" lvl="0" indent="0" algn="l">
              <a:lnSpc>
                <a:spcPts val="5215"/>
              </a:lnSpc>
            </a:pPr>
            <a:r>
              <a:rPr lang="en-US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②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 </a:t>
            </a: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测试用的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testbench</a:t>
            </a: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截图、测试波形截图及必要说明。</a:t>
            </a:r>
            <a:endParaRPr lang="zh-CN" altLang="en-US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4152900"/>
            <a:ext cx="9892030" cy="492442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1295400" y="1104900"/>
            <a:ext cx="13260070" cy="1337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个人所负责测试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①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Regi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sters_tb</a:t>
            </a:r>
            <a:endParaRPr lang="en-US" altLang="zh-CN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2628900"/>
            <a:ext cx="14951710" cy="752157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533400" y="571500"/>
            <a:ext cx="1326007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①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Regi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sters_tb</a:t>
            </a:r>
            <a:endParaRPr lang="en-US" altLang="zh-CN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0" y="1866900"/>
            <a:ext cx="12947015" cy="587248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533400" y="571500"/>
            <a:ext cx="1326007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①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Regi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sters_tb</a:t>
            </a:r>
            <a:endParaRPr lang="en-US" altLang="zh-CN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790700"/>
            <a:ext cx="4055745" cy="4105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286500"/>
            <a:ext cx="4055110" cy="4079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790700"/>
            <a:ext cx="4110990" cy="41109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1299845"/>
            <a:ext cx="5367020" cy="21139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7454900"/>
            <a:ext cx="6069965" cy="2149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165" y="3790315"/>
            <a:ext cx="7665085" cy="33331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180" y="6286500"/>
            <a:ext cx="5041265" cy="408559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91964" y="7547684"/>
            <a:ext cx="19271929" cy="4591044"/>
            <a:chOff x="0" y="0"/>
            <a:chExt cx="5075734" cy="12091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75734" cy="1209164"/>
            </a:xfrm>
            <a:custGeom>
              <a:avLst/>
              <a:gdLst/>
              <a:ahLst/>
              <a:cxnLst/>
              <a:rect l="l" t="t" r="r" b="b"/>
              <a:pathLst>
                <a:path w="5075734" h="1209164">
                  <a:moveTo>
                    <a:pt x="0" y="0"/>
                  </a:moveTo>
                  <a:lnTo>
                    <a:pt x="5075734" y="0"/>
                  </a:lnTo>
                  <a:lnTo>
                    <a:pt x="5075734" y="1209164"/>
                  </a:lnTo>
                  <a:lnTo>
                    <a:pt x="0" y="120916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5075734" cy="1313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906721" y="2735636"/>
            <a:ext cx="6390679" cy="6324110"/>
          </a:xfrm>
          <a:custGeom>
            <a:avLst/>
            <a:gdLst/>
            <a:ahLst/>
            <a:cxnLst/>
            <a:rect l="l" t="t" r="r" b="b"/>
            <a:pathLst>
              <a:path w="6390679" h="6324110">
                <a:moveTo>
                  <a:pt x="0" y="0"/>
                </a:moveTo>
                <a:lnTo>
                  <a:pt x="6390679" y="0"/>
                </a:lnTo>
                <a:lnTo>
                  <a:pt x="6390679" y="6324109"/>
                </a:lnTo>
                <a:lnTo>
                  <a:pt x="0" y="632410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2624327">
            <a:off x="10822654" y="8408735"/>
            <a:ext cx="750400" cy="878517"/>
          </a:xfrm>
          <a:custGeom>
            <a:avLst/>
            <a:gdLst/>
            <a:ahLst/>
            <a:cxnLst/>
            <a:rect l="l" t="t" r="r" b="b"/>
            <a:pathLst>
              <a:path w="750400" h="878517">
                <a:moveTo>
                  <a:pt x="0" y="0"/>
                </a:moveTo>
                <a:lnTo>
                  <a:pt x="750400" y="0"/>
                </a:lnTo>
                <a:lnTo>
                  <a:pt x="750400" y="878516"/>
                </a:lnTo>
                <a:lnTo>
                  <a:pt x="0" y="878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52701" t="-6250" r="-37505" b="-646214"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173480" y="1638300"/>
            <a:ext cx="8844280" cy="5254625"/>
            <a:chOff x="0" y="0"/>
            <a:chExt cx="2381991" cy="13180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81991" cy="1318003"/>
            </a:xfrm>
            <a:custGeom>
              <a:avLst/>
              <a:gdLst/>
              <a:ahLst/>
              <a:cxnLst/>
              <a:rect l="l" t="t" r="r" b="b"/>
              <a:pathLst>
                <a:path w="2381991" h="1318003">
                  <a:moveTo>
                    <a:pt x="35795" y="0"/>
                  </a:moveTo>
                  <a:lnTo>
                    <a:pt x="2346197" y="0"/>
                  </a:lnTo>
                  <a:cubicBezTo>
                    <a:pt x="2355690" y="0"/>
                    <a:pt x="2364795" y="3771"/>
                    <a:pt x="2371507" y="10484"/>
                  </a:cubicBezTo>
                  <a:cubicBezTo>
                    <a:pt x="2378220" y="17197"/>
                    <a:pt x="2381991" y="26301"/>
                    <a:pt x="2381991" y="35795"/>
                  </a:cubicBezTo>
                  <a:lnTo>
                    <a:pt x="2381991" y="1282208"/>
                  </a:lnTo>
                  <a:cubicBezTo>
                    <a:pt x="2381991" y="1291702"/>
                    <a:pt x="2378220" y="1300806"/>
                    <a:pt x="2371507" y="1307519"/>
                  </a:cubicBezTo>
                  <a:cubicBezTo>
                    <a:pt x="2364795" y="1314232"/>
                    <a:pt x="2355690" y="1318003"/>
                    <a:pt x="2346197" y="1318003"/>
                  </a:cubicBezTo>
                  <a:lnTo>
                    <a:pt x="35795" y="1318003"/>
                  </a:lnTo>
                  <a:cubicBezTo>
                    <a:pt x="16026" y="1318003"/>
                    <a:pt x="0" y="1301977"/>
                    <a:pt x="0" y="1282208"/>
                  </a:cubicBezTo>
                  <a:lnTo>
                    <a:pt x="0" y="35795"/>
                  </a:lnTo>
                  <a:cubicBezTo>
                    <a:pt x="0" y="26301"/>
                    <a:pt x="3771" y="17197"/>
                    <a:pt x="10484" y="10484"/>
                  </a:cubicBezTo>
                  <a:cubicBezTo>
                    <a:pt x="17197" y="3771"/>
                    <a:pt x="26301" y="0"/>
                    <a:pt x="357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2381991" cy="1318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621155" y="3458210"/>
            <a:ext cx="7992110" cy="1188085"/>
            <a:chOff x="0" y="0"/>
            <a:chExt cx="9594631" cy="1583773"/>
          </a:xfrm>
        </p:grpSpPr>
        <p:sp>
          <p:nvSpPr>
            <p:cNvPr id="15" name="AutoShape 15"/>
            <p:cNvSpPr/>
            <p:nvPr/>
          </p:nvSpPr>
          <p:spPr>
            <a:xfrm>
              <a:off x="0" y="19050"/>
              <a:ext cx="9594631" cy="0"/>
            </a:xfrm>
            <a:prstGeom prst="line">
              <a:avLst/>
            </a:prstGeom>
            <a:ln w="38100" cap="rnd">
              <a:solidFill>
                <a:srgbClr val="95DAE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791886"/>
              <a:ext cx="9594631" cy="0"/>
            </a:xfrm>
            <a:prstGeom prst="line">
              <a:avLst/>
            </a:prstGeom>
            <a:ln w="38100" cap="rnd">
              <a:solidFill>
                <a:srgbClr val="95DAE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564723"/>
              <a:ext cx="9594631" cy="0"/>
            </a:xfrm>
            <a:prstGeom prst="line">
              <a:avLst/>
            </a:prstGeom>
            <a:ln w="38100" cap="rnd">
              <a:solidFill>
                <a:srgbClr val="95DAE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1600200" y="1714500"/>
            <a:ext cx="7990205" cy="6453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75"/>
              </a:lnSpc>
            </a:pPr>
            <a:r>
              <a:rPr 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  </a:t>
            </a: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姓名：</a:t>
            </a: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魏宇晴</a:t>
            </a:r>
            <a:endParaRPr lang="zh-CN" altLang="en-US" sz="2500" spc="402">
              <a:solidFill>
                <a:srgbClr val="000000"/>
              </a:solidFill>
              <a:ea typeface="思源黑体 1" panose="020B0500000000000000" charset="-122"/>
              <a:cs typeface="+mn-lt"/>
              <a:sym typeface="思源黑体 1" panose="020B0500000000000000" charset="-122"/>
            </a:endParaRPr>
          </a:p>
          <a:p>
            <a:pPr algn="just">
              <a:lnSpc>
                <a:spcPts val="4575"/>
              </a:lnSpc>
            </a:pPr>
            <a:r>
              <a:rPr lang="en-US" altLang="zh-CN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  </a:t>
            </a: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学号：</a:t>
            </a:r>
            <a:r>
              <a:rPr lang="en-US" altLang="zh-CN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12311043</a:t>
            </a:r>
            <a:endParaRPr lang="en-US" altLang="zh-CN" sz="2500" spc="402">
              <a:solidFill>
                <a:srgbClr val="000000"/>
              </a:solidFill>
              <a:ea typeface="思源黑体 1" panose="020B0500000000000000" charset="-122"/>
              <a:cs typeface="+mn-lt"/>
              <a:sym typeface="思源黑体 1" panose="020B0500000000000000" charset="-122"/>
            </a:endParaRPr>
          </a:p>
          <a:p>
            <a:pPr algn="just">
              <a:lnSpc>
                <a:spcPts val="4575"/>
              </a:lnSpc>
            </a:pPr>
            <a:r>
              <a:rPr lang="en-US" altLang="zh-CN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  </a:t>
            </a: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负责的内容：</a:t>
            </a:r>
            <a:r>
              <a:rPr lang="en-US" altLang="zh-CN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CPU</a:t>
            </a: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的</a:t>
            </a: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初步设计</a:t>
            </a:r>
            <a:endParaRPr lang="zh-CN" altLang="en-US" sz="2500" spc="402">
              <a:solidFill>
                <a:srgbClr val="000000"/>
              </a:solidFill>
              <a:ea typeface="思源黑体 1" panose="020B0500000000000000" charset="-122"/>
              <a:cs typeface="+mn-lt"/>
              <a:sym typeface="思源黑体 1" panose="020B0500000000000000" charset="-122"/>
            </a:endParaRPr>
          </a:p>
          <a:p>
            <a:pPr marL="1828800" lvl="4" indent="457200" algn="just">
              <a:lnSpc>
                <a:spcPts val="4575"/>
              </a:lnSpc>
            </a:pPr>
            <a:r>
              <a:rPr lang="en-US" altLang="zh-CN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 </a:t>
            </a: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顶层模块（包含按钮去抖，输入输出的设定，以及相关</a:t>
            </a: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限制文件）</a:t>
            </a:r>
            <a:endParaRPr lang="zh-CN" altLang="en-US" sz="2500" spc="402">
              <a:solidFill>
                <a:srgbClr val="000000"/>
              </a:solidFill>
              <a:ea typeface="思源黑体 1" panose="020B0500000000000000" charset="-122"/>
              <a:cs typeface="+mn-lt"/>
              <a:sym typeface="思源黑体 1" panose="020B0500000000000000" charset="-122"/>
            </a:endParaRPr>
          </a:p>
          <a:p>
            <a:pPr marL="1828800" lvl="4" indent="457200" algn="just">
              <a:lnSpc>
                <a:spcPts val="4575"/>
              </a:lnSpc>
            </a:pP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仿真文件（</a:t>
            </a:r>
            <a:r>
              <a:rPr lang="zh-CN" altLang="en-US" sz="2500" spc="402">
                <a:solidFill>
                  <a:srgbClr val="000000"/>
                </a:solidFill>
                <a:ea typeface="思源黑体 1" panose="020B0500000000000000" charset="-122"/>
                <a:cs typeface="+mn-lt"/>
                <a:sym typeface="思源黑体 1" panose="020B0500000000000000" charset="-122"/>
              </a:rPr>
              <a:t>Registers_tb，Imm_gen_tb,controller_tb)</a:t>
            </a:r>
            <a:endParaRPr lang="zh-CN" altLang="en-US" sz="2500" spc="402">
              <a:solidFill>
                <a:srgbClr val="000000"/>
              </a:solidFill>
              <a:ea typeface="思源黑体 1" panose="020B0500000000000000" charset="-122"/>
              <a:cs typeface="+mn-lt"/>
              <a:sym typeface="思源黑体 1" panose="020B0500000000000000" charset="-122"/>
            </a:endParaRPr>
          </a:p>
          <a:p>
            <a:pPr marL="1828800" lvl="4" indent="457200" algn="just">
              <a:lnSpc>
                <a:spcPts val="4575"/>
              </a:lnSpc>
            </a:pPr>
            <a:endParaRPr lang="zh-CN" altLang="en-US" sz="2500" spc="402">
              <a:solidFill>
                <a:srgbClr val="000000"/>
              </a:solidFill>
              <a:ea typeface="思源黑体 1" panose="020B0500000000000000" charset="-122"/>
              <a:cs typeface="+mn-lt"/>
              <a:sym typeface="思源黑体 1" panose="020B0500000000000000" charset="-122"/>
            </a:endParaRPr>
          </a:p>
          <a:p>
            <a:pPr marL="1828800" lvl="4" indent="457200" algn="just">
              <a:lnSpc>
                <a:spcPts val="4575"/>
              </a:lnSpc>
            </a:pPr>
            <a:endParaRPr lang="zh-CN" altLang="en-US" sz="2500" spc="402">
              <a:solidFill>
                <a:srgbClr val="000000"/>
              </a:solidFill>
              <a:ea typeface="思源黑体 1" panose="020B0500000000000000" charset="-122"/>
              <a:cs typeface="+mn-lt"/>
              <a:sym typeface="思源黑体 1" panose="020B0500000000000000" charset="-122"/>
            </a:endParaRPr>
          </a:p>
          <a:p>
            <a:pPr algn="just">
              <a:lnSpc>
                <a:spcPts val="4575"/>
              </a:lnSpc>
            </a:pPr>
            <a:endParaRPr lang="zh-CN" altLang="en-US" sz="2500" spc="402">
              <a:solidFill>
                <a:srgbClr val="000000"/>
              </a:solidFill>
              <a:ea typeface="思源黑体 1" panose="020B0500000000000000" charset="-122"/>
              <a:cs typeface="+mn-lt"/>
              <a:sym typeface="思源黑体 1" panose="020B0500000000000000" charset="-122"/>
            </a:endParaRPr>
          </a:p>
          <a:p>
            <a:pPr algn="just">
              <a:lnSpc>
                <a:spcPts val="4575"/>
              </a:lnSpc>
            </a:pPr>
            <a:endParaRPr lang="en-US" altLang="zh-CN" sz="2500" spc="402">
              <a:solidFill>
                <a:srgbClr val="000000"/>
              </a:solidFill>
              <a:ea typeface="思源黑体 1" panose="020B0500000000000000" charset="-122"/>
              <a:cs typeface="+mn-lt"/>
              <a:sym typeface="思源黑体 1" panose="020B05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4424678" y="1028700"/>
            <a:ext cx="728387" cy="808547"/>
          </a:xfrm>
          <a:custGeom>
            <a:avLst/>
            <a:gdLst/>
            <a:ahLst/>
            <a:cxnLst/>
            <a:rect l="l" t="t" r="r" b="b"/>
            <a:pathLst>
              <a:path w="728387" h="808547">
                <a:moveTo>
                  <a:pt x="0" y="0"/>
                </a:moveTo>
                <a:lnTo>
                  <a:pt x="728387" y="0"/>
                </a:lnTo>
                <a:lnTo>
                  <a:pt x="728387" y="808547"/>
                </a:lnTo>
                <a:lnTo>
                  <a:pt x="0" y="808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26610" t="-439540" r="-475554" b="-175569"/>
            </a:stretch>
          </a:blipFill>
        </p:spPr>
      </p:sp>
      <p:sp>
        <p:nvSpPr>
          <p:cNvPr id="10" name="AutoShape 15"/>
          <p:cNvSpPr/>
          <p:nvPr/>
        </p:nvSpPr>
        <p:spPr>
          <a:xfrm>
            <a:off x="1621155" y="2933386"/>
            <a:ext cx="7992110" cy="0"/>
          </a:xfrm>
          <a:prstGeom prst="line">
            <a:avLst/>
          </a:prstGeom>
          <a:ln w="38100" cap="rnd">
            <a:solidFill>
              <a:srgbClr val="95DA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5"/>
          <p:cNvSpPr/>
          <p:nvPr/>
        </p:nvSpPr>
        <p:spPr>
          <a:xfrm>
            <a:off x="1600200" y="5210496"/>
            <a:ext cx="7992110" cy="0"/>
          </a:xfrm>
          <a:prstGeom prst="line">
            <a:avLst/>
          </a:prstGeom>
          <a:ln w="38100" cap="rnd">
            <a:solidFill>
              <a:srgbClr val="95DA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5"/>
          <p:cNvSpPr/>
          <p:nvPr/>
        </p:nvSpPr>
        <p:spPr>
          <a:xfrm>
            <a:off x="1621155" y="5790251"/>
            <a:ext cx="7992110" cy="0"/>
          </a:xfrm>
          <a:prstGeom prst="line">
            <a:avLst/>
          </a:prstGeom>
          <a:ln w="38100" cap="rnd">
            <a:solidFill>
              <a:srgbClr val="95DA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5"/>
          <p:cNvSpPr/>
          <p:nvPr/>
        </p:nvSpPr>
        <p:spPr>
          <a:xfrm>
            <a:off x="1621155" y="6358576"/>
            <a:ext cx="7992110" cy="0"/>
          </a:xfrm>
          <a:prstGeom prst="line">
            <a:avLst/>
          </a:prstGeom>
          <a:ln w="38100" cap="rnd">
            <a:solidFill>
              <a:srgbClr val="95DA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15"/>
          <p:cNvSpPr/>
          <p:nvPr/>
        </p:nvSpPr>
        <p:spPr>
          <a:xfrm>
            <a:off x="1600200" y="2399986"/>
            <a:ext cx="7992110" cy="0"/>
          </a:xfrm>
          <a:prstGeom prst="line">
            <a:avLst/>
          </a:prstGeom>
          <a:ln w="38100" cap="rnd">
            <a:solidFill>
              <a:srgbClr val="95DA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1295400" y="1104900"/>
            <a:ext cx="13260070" cy="1337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个人所负责测试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②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I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mm_gen_tb</a:t>
            </a:r>
            <a:endParaRPr lang="en-US" altLang="zh-CN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3543300"/>
            <a:ext cx="16060420" cy="327088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533400" y="571500"/>
            <a:ext cx="1326007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②</a:t>
            </a:r>
            <a:r>
              <a:rPr lang="en-US" altLang="zh-CN" sz="3600" b="1" spc="156"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Imm_gen_tb</a:t>
            </a:r>
            <a:endParaRPr lang="en-US" altLang="zh-CN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0" y="2095500"/>
            <a:ext cx="11588750" cy="50419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533400" y="571500"/>
            <a:ext cx="1326007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②</a:t>
            </a:r>
            <a:r>
              <a:rPr lang="en-US" altLang="zh-CN" sz="3600" b="1" spc="156"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Imm_gen_tb</a:t>
            </a:r>
            <a:endParaRPr lang="en-US" altLang="zh-CN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7185" y="912495"/>
            <a:ext cx="7860665" cy="44748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5524500"/>
            <a:ext cx="7854950" cy="345503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1295400" y="1104900"/>
            <a:ext cx="13260070" cy="1337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个人所负责测试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③</a:t>
            </a:r>
            <a:r>
              <a:rPr lang="en-US" altLang="zh-CN" sz="3600" b="1" spc="156">
                <a:solidFill>
                  <a:schemeClr val="tx1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controller_tb</a:t>
            </a:r>
            <a:endParaRPr lang="en-US" altLang="zh-CN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2781300"/>
            <a:ext cx="15757525" cy="618236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533400" y="571500"/>
            <a:ext cx="1326007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③</a:t>
            </a:r>
            <a:r>
              <a:rPr lang="en-US" altLang="zh-CN" sz="3600" b="1" spc="156"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controller_tb</a:t>
            </a:r>
            <a:endParaRPr lang="en-US" altLang="zh-CN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6570" y="1711960"/>
            <a:ext cx="13405485" cy="4312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570" y="6438900"/>
            <a:ext cx="9843770" cy="229235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533400" y="571500"/>
            <a:ext cx="1326007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zh-CN" altLang="en-US" sz="3600" b="1" spc="156"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③</a:t>
            </a:r>
            <a:r>
              <a:rPr lang="en-US" altLang="zh-CN" sz="3600" b="1" spc="156"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controller_tb</a:t>
            </a:r>
            <a:endParaRPr lang="en-US" altLang="zh-CN" sz="3600" b="1" spc="156">
              <a:solidFill>
                <a:schemeClr val="tx1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485900"/>
            <a:ext cx="3464560" cy="4116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82665"/>
            <a:ext cx="3464560" cy="3295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562100"/>
            <a:ext cx="6243955" cy="54349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795" y="1562100"/>
            <a:ext cx="6466205" cy="431419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491964" y="7547684"/>
            <a:ext cx="19271929" cy="4591044"/>
            <a:chOff x="0" y="0"/>
            <a:chExt cx="5075734" cy="12091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75734" cy="1209164"/>
            </a:xfrm>
            <a:custGeom>
              <a:avLst/>
              <a:gdLst/>
              <a:ahLst/>
              <a:cxnLst/>
              <a:rect l="l" t="t" r="r" b="b"/>
              <a:pathLst>
                <a:path w="5075734" h="1209164">
                  <a:moveTo>
                    <a:pt x="0" y="0"/>
                  </a:moveTo>
                  <a:lnTo>
                    <a:pt x="5075734" y="0"/>
                  </a:lnTo>
                  <a:lnTo>
                    <a:pt x="5075734" y="1209164"/>
                  </a:lnTo>
                  <a:lnTo>
                    <a:pt x="0" y="120916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5075734" cy="1313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026646"/>
            <a:ext cx="8843687" cy="4018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0"/>
              </a:lnSpc>
            </a:pPr>
            <a:r>
              <a:rPr lang="en-US" sz="9300" b="1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THANKS</a:t>
            </a:r>
            <a:endParaRPr lang="en-US" sz="9300" b="1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  <a:p>
            <a:pPr algn="l">
              <a:lnSpc>
                <a:spcPts val="10040"/>
              </a:lnSpc>
            </a:pPr>
            <a:r>
              <a:rPr lang="en-US" sz="9300" b="1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FOR WATCHING</a:t>
            </a:r>
            <a:endParaRPr lang="en-US" sz="9300" b="1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535354" y="3560696"/>
            <a:ext cx="750400" cy="878517"/>
          </a:xfrm>
          <a:custGeom>
            <a:avLst/>
            <a:gdLst/>
            <a:ahLst/>
            <a:cxnLst/>
            <a:rect l="l" t="t" r="r" b="b"/>
            <a:pathLst>
              <a:path w="750400" h="878517">
                <a:moveTo>
                  <a:pt x="0" y="0"/>
                </a:moveTo>
                <a:lnTo>
                  <a:pt x="750400" y="0"/>
                </a:lnTo>
                <a:lnTo>
                  <a:pt x="750400" y="878517"/>
                </a:lnTo>
                <a:lnTo>
                  <a:pt x="0" y="8785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752701" t="-6250" r="-37505" b="-64621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03526" y="2166309"/>
            <a:ext cx="6827224" cy="6394833"/>
          </a:xfrm>
          <a:custGeom>
            <a:avLst/>
            <a:gdLst/>
            <a:ahLst/>
            <a:cxnLst/>
            <a:rect l="l" t="t" r="r" b="b"/>
            <a:pathLst>
              <a:path w="6827224" h="6394833">
                <a:moveTo>
                  <a:pt x="0" y="0"/>
                </a:moveTo>
                <a:lnTo>
                  <a:pt x="6827224" y="0"/>
                </a:lnTo>
                <a:lnTo>
                  <a:pt x="6827224" y="6394834"/>
                </a:lnTo>
                <a:lnTo>
                  <a:pt x="0" y="6394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28807" y="1381217"/>
            <a:ext cx="1353169" cy="1043407"/>
          </a:xfrm>
          <a:custGeom>
            <a:avLst/>
            <a:gdLst/>
            <a:ahLst/>
            <a:cxnLst/>
            <a:rect l="l" t="t" r="r" b="b"/>
            <a:pathLst>
              <a:path w="1353169" h="1043407">
                <a:moveTo>
                  <a:pt x="0" y="0"/>
                </a:moveTo>
                <a:lnTo>
                  <a:pt x="1353169" y="0"/>
                </a:lnTo>
                <a:lnTo>
                  <a:pt x="1353169" y="1043407"/>
                </a:lnTo>
                <a:lnTo>
                  <a:pt x="0" y="10434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51516" t="-8497" r="-288224" b="-45585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00245" y="900813"/>
            <a:ext cx="750400" cy="878517"/>
          </a:xfrm>
          <a:custGeom>
            <a:avLst/>
            <a:gdLst/>
            <a:ahLst/>
            <a:cxnLst/>
            <a:rect l="l" t="t" r="r" b="b"/>
            <a:pathLst>
              <a:path w="750400" h="878517">
                <a:moveTo>
                  <a:pt x="0" y="0"/>
                </a:moveTo>
                <a:lnTo>
                  <a:pt x="750400" y="0"/>
                </a:lnTo>
                <a:lnTo>
                  <a:pt x="750400" y="878517"/>
                </a:lnTo>
                <a:lnTo>
                  <a:pt x="0" y="8785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752701" t="-6250" r="-37505" b="-64621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30913" y="4555179"/>
            <a:ext cx="728387" cy="808547"/>
          </a:xfrm>
          <a:custGeom>
            <a:avLst/>
            <a:gdLst/>
            <a:ahLst/>
            <a:cxnLst/>
            <a:rect l="l" t="t" r="r" b="b"/>
            <a:pathLst>
              <a:path w="728387" h="808547">
                <a:moveTo>
                  <a:pt x="0" y="0"/>
                </a:moveTo>
                <a:lnTo>
                  <a:pt x="728387" y="0"/>
                </a:lnTo>
                <a:lnTo>
                  <a:pt x="728387" y="808547"/>
                </a:lnTo>
                <a:lnTo>
                  <a:pt x="0" y="808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226610" t="-439540" r="-475554" b="-175569"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028700" y="8382512"/>
            <a:ext cx="6262351" cy="1074887"/>
            <a:chOff x="0" y="0"/>
            <a:chExt cx="8349801" cy="1433183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0" y="0"/>
              <a:ext cx="8349801" cy="1433183"/>
              <a:chOff x="0" y="0"/>
              <a:chExt cx="1732782" cy="29742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732782" cy="297420"/>
              </a:xfrm>
              <a:custGeom>
                <a:avLst/>
                <a:gdLst/>
                <a:ahLst/>
                <a:cxnLst/>
                <a:rect l="l" t="t" r="r" b="b"/>
                <a:pathLst>
                  <a:path w="1732782" h="297420">
                    <a:moveTo>
                      <a:pt x="123626" y="0"/>
                    </a:moveTo>
                    <a:lnTo>
                      <a:pt x="1609155" y="0"/>
                    </a:lnTo>
                    <a:cubicBezTo>
                      <a:pt x="1677432" y="0"/>
                      <a:pt x="1732782" y="55349"/>
                      <a:pt x="1732782" y="123626"/>
                    </a:cubicBezTo>
                    <a:lnTo>
                      <a:pt x="1732782" y="173793"/>
                    </a:lnTo>
                    <a:cubicBezTo>
                      <a:pt x="1732782" y="206581"/>
                      <a:pt x="1719757" y="238026"/>
                      <a:pt x="1696572" y="261210"/>
                    </a:cubicBezTo>
                    <a:cubicBezTo>
                      <a:pt x="1673388" y="284395"/>
                      <a:pt x="1641943" y="297420"/>
                      <a:pt x="1609155" y="297420"/>
                    </a:cubicBezTo>
                    <a:lnTo>
                      <a:pt x="123626" y="297420"/>
                    </a:lnTo>
                    <a:cubicBezTo>
                      <a:pt x="55349" y="297420"/>
                      <a:pt x="0" y="242070"/>
                      <a:pt x="0" y="173793"/>
                    </a:cubicBezTo>
                    <a:lnTo>
                      <a:pt x="0" y="123626"/>
                    </a:lnTo>
                    <a:cubicBezTo>
                      <a:pt x="0" y="55349"/>
                      <a:pt x="55349" y="0"/>
                      <a:pt x="12362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04775"/>
                <a:ext cx="1732782" cy="4021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sp>
          <p:nvSpPr>
            <p:cNvPr id="17" name="AutoShape 17"/>
            <p:cNvSpPr/>
            <p:nvPr/>
          </p:nvSpPr>
          <p:spPr>
            <a:xfrm flipV="1">
              <a:off x="3967876" y="304583"/>
              <a:ext cx="0" cy="849416"/>
            </a:xfrm>
            <a:prstGeom prst="line">
              <a:avLst/>
            </a:prstGeom>
            <a:ln w="127000" cap="rnd">
              <a:solidFill>
                <a:srgbClr val="95DAE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0" name="Freeform 20"/>
          <p:cNvSpPr/>
          <p:nvPr/>
        </p:nvSpPr>
        <p:spPr>
          <a:xfrm>
            <a:off x="9470094" y="1312863"/>
            <a:ext cx="728387" cy="808547"/>
          </a:xfrm>
          <a:custGeom>
            <a:avLst/>
            <a:gdLst/>
            <a:ahLst/>
            <a:cxnLst/>
            <a:rect l="l" t="t" r="r" b="b"/>
            <a:pathLst>
              <a:path w="728387" h="808547">
                <a:moveTo>
                  <a:pt x="0" y="0"/>
                </a:moveTo>
                <a:lnTo>
                  <a:pt x="728387" y="0"/>
                </a:lnTo>
                <a:lnTo>
                  <a:pt x="728387" y="808548"/>
                </a:lnTo>
                <a:lnTo>
                  <a:pt x="0" y="8085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226610" t="-439540" r="-475554" b="-17556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026525" y="7025980"/>
            <a:ext cx="1353169" cy="1043407"/>
          </a:xfrm>
          <a:custGeom>
            <a:avLst/>
            <a:gdLst/>
            <a:ahLst/>
            <a:cxnLst/>
            <a:rect l="l" t="t" r="r" b="b"/>
            <a:pathLst>
              <a:path w="1353169" h="1043407">
                <a:moveTo>
                  <a:pt x="0" y="0"/>
                </a:moveTo>
                <a:lnTo>
                  <a:pt x="1353169" y="0"/>
                </a:lnTo>
                <a:lnTo>
                  <a:pt x="1353169" y="1043408"/>
                </a:lnTo>
                <a:lnTo>
                  <a:pt x="0" y="1043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51516" t="-8497" r="-288224" b="-455850"/>
            </a:stretch>
          </a:blipFill>
        </p:spPr>
      </p:sp>
      <p:sp>
        <p:nvSpPr>
          <p:cNvPr id="22" name="Freeform 22"/>
          <p:cNvSpPr/>
          <p:nvPr/>
        </p:nvSpPr>
        <p:spPr>
          <a:xfrm rot="-2624327">
            <a:off x="10228326" y="5281008"/>
            <a:ext cx="750400" cy="878517"/>
          </a:xfrm>
          <a:custGeom>
            <a:avLst/>
            <a:gdLst/>
            <a:ahLst/>
            <a:cxnLst/>
            <a:rect l="l" t="t" r="r" b="b"/>
            <a:pathLst>
              <a:path w="750400" h="878517">
                <a:moveTo>
                  <a:pt x="0" y="0"/>
                </a:moveTo>
                <a:lnTo>
                  <a:pt x="750400" y="0"/>
                </a:lnTo>
                <a:lnTo>
                  <a:pt x="750400" y="878517"/>
                </a:lnTo>
                <a:lnTo>
                  <a:pt x="0" y="8785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752701" t="-6250" r="-37505" b="-646214"/>
            </a:stretch>
          </a:blipFill>
        </p:spPr>
      </p:sp>
      <p:sp>
        <p:nvSpPr>
          <p:cNvPr id="23" name="TextBox 17"/>
          <p:cNvSpPr txBox="1"/>
          <p:nvPr/>
        </p:nvSpPr>
        <p:spPr>
          <a:xfrm>
            <a:off x="1523757" y="8484784"/>
            <a:ext cx="2071276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5955"/>
              </a:lnSpc>
              <a:spcBef>
                <a:spcPct val="0"/>
              </a:spcBef>
            </a:pPr>
            <a:r>
              <a:rPr lang="zh-CN" altLang="en-US" sz="3200" b="1" spc="191">
                <a:solidFill>
                  <a:srgbClr val="002F42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答辩</a:t>
            </a:r>
            <a:r>
              <a:rPr lang="zh-CN" altLang="en-US" sz="3200" b="1" spc="191">
                <a:solidFill>
                  <a:srgbClr val="002F42"/>
                </a:solidFill>
                <a:latin typeface="思源黑体 2 Bold" panose="020B0800000000000000" charset="-122"/>
                <a:ea typeface="思源黑体 2 Bold" panose="020B0800000000000000" charset="-122"/>
                <a:cs typeface="思源黑体 2 Bold" panose="020B0800000000000000" charset="-122"/>
                <a:sym typeface="思源黑体 2 Bold" panose="020B0800000000000000" charset="-122"/>
              </a:rPr>
              <a:t>人</a:t>
            </a:r>
            <a:endParaRPr lang="zh-CN" altLang="en-US" sz="3200" b="1" spc="191">
              <a:solidFill>
                <a:srgbClr val="002F42"/>
              </a:solidFill>
              <a:latin typeface="思源黑体 2 Bold" panose="020B0800000000000000" charset="-122"/>
              <a:ea typeface="思源黑体 2 Bold" panose="020B0800000000000000" charset="-122"/>
              <a:cs typeface="思源黑体 2 Bold" panose="020B0800000000000000" charset="-122"/>
              <a:sym typeface="思源黑体 2 Bold" panose="020B0800000000000000" charset="-122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4041775" y="8484870"/>
            <a:ext cx="3041015" cy="763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5955"/>
              </a:lnSpc>
              <a:spcBef>
                <a:spcPct val="0"/>
              </a:spcBef>
            </a:pPr>
            <a:r>
              <a:rPr lang="zh-CN" altLang="en-US" sz="3200" spc="191">
                <a:solidFill>
                  <a:srgbClr val="002F42"/>
                </a:solidFill>
                <a:latin typeface="思源黑体 2" panose="020B0500000000000000" charset="-122"/>
                <a:ea typeface="思源黑体 2" panose="020B0500000000000000" charset="-122"/>
                <a:cs typeface="思源黑体 2" panose="020B0500000000000000" charset="-122"/>
                <a:sym typeface="思源黑体 2" panose="020B0500000000000000" charset="-122"/>
              </a:rPr>
              <a:t>魏宇晴</a:t>
            </a:r>
            <a:endParaRPr lang="zh-CN" altLang="en-US" sz="3200" spc="191">
              <a:solidFill>
                <a:srgbClr val="002F42"/>
              </a:solidFill>
              <a:latin typeface="思源黑体 2" panose="020B0500000000000000" charset="-122"/>
              <a:ea typeface="思源黑体 2" panose="020B0500000000000000" charset="-122"/>
              <a:cs typeface="思源黑体 2" panose="020B0500000000000000" charset="-122"/>
              <a:sym typeface="思源黑体 2" panose="020B0500000000000000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66" name="Freeform 66"/>
          <p:cNvSpPr/>
          <p:nvPr/>
        </p:nvSpPr>
        <p:spPr>
          <a:xfrm>
            <a:off x="5113660" y="8497378"/>
            <a:ext cx="728387" cy="808547"/>
          </a:xfrm>
          <a:custGeom>
            <a:avLst/>
            <a:gdLst/>
            <a:ahLst/>
            <a:cxnLst/>
            <a:rect l="l" t="t" r="r" b="b"/>
            <a:pathLst>
              <a:path w="728387" h="808547">
                <a:moveTo>
                  <a:pt x="0" y="0"/>
                </a:moveTo>
                <a:lnTo>
                  <a:pt x="728387" y="0"/>
                </a:lnTo>
                <a:lnTo>
                  <a:pt x="728387" y="808547"/>
                </a:lnTo>
                <a:lnTo>
                  <a:pt x="0" y="808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226610" t="-439540" r="-475554" b="-175569"/>
            </a:stretch>
          </a:blipFill>
        </p:spPr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95300"/>
            <a:ext cx="16657955" cy="895540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66" name="Freeform 66"/>
          <p:cNvSpPr/>
          <p:nvPr/>
        </p:nvSpPr>
        <p:spPr>
          <a:xfrm>
            <a:off x="5113660" y="8497378"/>
            <a:ext cx="728387" cy="808547"/>
          </a:xfrm>
          <a:custGeom>
            <a:avLst/>
            <a:gdLst/>
            <a:ahLst/>
            <a:cxnLst/>
            <a:rect l="l" t="t" r="r" b="b"/>
            <a:pathLst>
              <a:path w="728387" h="808547">
                <a:moveTo>
                  <a:pt x="0" y="0"/>
                </a:moveTo>
                <a:lnTo>
                  <a:pt x="728387" y="0"/>
                </a:lnTo>
                <a:lnTo>
                  <a:pt x="728387" y="808547"/>
                </a:lnTo>
                <a:lnTo>
                  <a:pt x="0" y="80854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-226610" t="-439540" r="-475554" b="-175569"/>
            </a:stretch>
          </a:blipFill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95300"/>
            <a:ext cx="16462375" cy="907605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419100"/>
            <a:ext cx="12336780" cy="85756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0" y="4152900"/>
            <a:ext cx="5676900" cy="354838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078" y="3419556"/>
            <a:ext cx="4262395" cy="5004770"/>
          </a:xfrm>
          <a:custGeom>
            <a:avLst/>
            <a:gdLst/>
            <a:ahLst/>
            <a:cxnLst/>
            <a:rect l="l" t="t" r="r" b="b"/>
            <a:pathLst>
              <a:path w="4262395" h="5004770">
                <a:moveTo>
                  <a:pt x="0" y="0"/>
                </a:moveTo>
                <a:lnTo>
                  <a:pt x="4262396" y="0"/>
                </a:lnTo>
                <a:lnTo>
                  <a:pt x="4262396" y="5004770"/>
                </a:lnTo>
                <a:lnTo>
                  <a:pt x="0" y="500477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sp>
        <p:nvSpPr>
          <p:cNvPr id="15" name="Freeform 15"/>
          <p:cNvSpPr/>
          <p:nvPr>
            <p:custDataLst>
              <p:tags r:id="rId3"/>
            </p:custDataLst>
          </p:nvPr>
        </p:nvSpPr>
        <p:spPr>
          <a:xfrm>
            <a:off x="7131746" y="5448455"/>
            <a:ext cx="1353169" cy="1043407"/>
          </a:xfrm>
          <a:custGeom>
            <a:avLst/>
            <a:gdLst/>
            <a:ahLst/>
            <a:cxnLst/>
            <a:rect l="l" t="t" r="r" b="b"/>
            <a:pathLst>
              <a:path w="1353169" h="1043407">
                <a:moveTo>
                  <a:pt x="0" y="0"/>
                </a:moveTo>
                <a:lnTo>
                  <a:pt x="1353169" y="0"/>
                </a:lnTo>
                <a:lnTo>
                  <a:pt x="1353169" y="1043407"/>
                </a:lnTo>
                <a:lnTo>
                  <a:pt x="0" y="104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516" t="-8497" r="-288224" b="-455850"/>
            </a:stretch>
          </a:blipFill>
        </p:spPr>
      </p:sp>
      <p:sp>
        <p:nvSpPr>
          <p:cNvPr id="16" name="Freeform 16"/>
          <p:cNvSpPr/>
          <p:nvPr>
            <p:custDataLst>
              <p:tags r:id="rId6"/>
            </p:custDataLst>
          </p:nvPr>
        </p:nvSpPr>
        <p:spPr>
          <a:xfrm>
            <a:off x="5867570" y="3390900"/>
            <a:ext cx="750400" cy="878517"/>
          </a:xfrm>
          <a:custGeom>
            <a:avLst/>
            <a:gdLst/>
            <a:ahLst/>
            <a:cxnLst/>
            <a:rect l="l" t="t" r="r" b="b"/>
            <a:pathLst>
              <a:path w="750400" h="878517">
                <a:moveTo>
                  <a:pt x="0" y="0"/>
                </a:moveTo>
                <a:lnTo>
                  <a:pt x="750400" y="0"/>
                </a:lnTo>
                <a:lnTo>
                  <a:pt x="750400" y="878517"/>
                </a:lnTo>
                <a:lnTo>
                  <a:pt x="0" y="878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52701" t="-6250" r="-37505" b="-646214"/>
            </a:stretch>
          </a:blipFill>
        </p:spPr>
      </p:sp>
      <p:grpSp>
        <p:nvGrpSpPr>
          <p:cNvPr id="17" name="Group 17"/>
          <p:cNvGrpSpPr/>
          <p:nvPr>
            <p:custDataLst>
              <p:tags r:id="rId7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10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13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6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66" name="Freeform 66"/>
          <p:cNvSpPr/>
          <p:nvPr>
            <p:custDataLst>
              <p:tags r:id="rId19"/>
            </p:custDataLst>
          </p:nvPr>
        </p:nvSpPr>
        <p:spPr>
          <a:xfrm>
            <a:off x="5113660" y="8497378"/>
            <a:ext cx="728387" cy="808547"/>
          </a:xfrm>
          <a:custGeom>
            <a:avLst/>
            <a:gdLst/>
            <a:ahLst/>
            <a:cxnLst/>
            <a:rect l="l" t="t" r="r" b="b"/>
            <a:pathLst>
              <a:path w="728387" h="808547">
                <a:moveTo>
                  <a:pt x="0" y="0"/>
                </a:moveTo>
                <a:lnTo>
                  <a:pt x="728387" y="0"/>
                </a:lnTo>
                <a:lnTo>
                  <a:pt x="728387" y="808547"/>
                </a:lnTo>
                <a:lnTo>
                  <a:pt x="0" y="80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6610" t="-439540" r="-475554" b="-175569"/>
            </a:stretch>
          </a:blipFill>
        </p:spPr>
      </p: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 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个人所负责代码重点内容截图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72600" y="1104900"/>
            <a:ext cx="8170545" cy="820039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4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7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main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模块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2171700"/>
            <a:ext cx="4737100" cy="3028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5540375"/>
            <a:ext cx="5689600" cy="3314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6400" y="419100"/>
            <a:ext cx="3194050" cy="3073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7605" y="3695700"/>
            <a:ext cx="3371850" cy="30670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0200" y="266700"/>
            <a:ext cx="4572000" cy="3263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76460" y="3695700"/>
            <a:ext cx="2717800" cy="3073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42875" y="3684905"/>
            <a:ext cx="3937000" cy="1765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09830" y="5676900"/>
            <a:ext cx="5598795" cy="335534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4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7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button_is_pressed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模块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200" y="2038985"/>
            <a:ext cx="4551045" cy="3116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5478145"/>
            <a:ext cx="5988685" cy="39477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58200" y="1163320"/>
            <a:ext cx="6656705" cy="47891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34400" y="6438900"/>
            <a:ext cx="4511675" cy="188976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0">
            <a:off x="-491964" y="8198164"/>
            <a:ext cx="19271929" cy="3940564"/>
            <a:chOff x="0" y="0"/>
            <a:chExt cx="5075734" cy="10378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75734" cy="1037844"/>
            </a:xfrm>
            <a:custGeom>
              <a:avLst/>
              <a:gdLst/>
              <a:ahLst/>
              <a:cxnLst/>
              <a:rect l="l" t="t" r="r" b="b"/>
              <a:pathLst>
                <a:path w="5075734" h="1037844">
                  <a:moveTo>
                    <a:pt x="0" y="0"/>
                  </a:moveTo>
                  <a:lnTo>
                    <a:pt x="5075734" y="0"/>
                  </a:lnTo>
                  <a:lnTo>
                    <a:pt x="5075734" y="1037844"/>
                  </a:lnTo>
                  <a:lnTo>
                    <a:pt x="0" y="1037844"/>
                  </a:lnTo>
                  <a:close/>
                </a:path>
              </a:pathLst>
            </a:custGeom>
            <a:solidFill>
              <a:srgbClr val="95DAE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75734" cy="1142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-693239" y="9858535"/>
            <a:ext cx="19674478" cy="1122489"/>
            <a:chOff x="0" y="0"/>
            <a:chExt cx="5181756" cy="2956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81755" cy="295635"/>
            </a:xfrm>
            <a:custGeom>
              <a:avLst/>
              <a:gdLst/>
              <a:ahLst/>
              <a:cxnLst/>
              <a:rect l="l" t="t" r="r" b="b"/>
              <a:pathLst>
                <a:path w="5181755" h="295635">
                  <a:moveTo>
                    <a:pt x="0" y="0"/>
                  </a:moveTo>
                  <a:lnTo>
                    <a:pt x="5181755" y="0"/>
                  </a:lnTo>
                  <a:lnTo>
                    <a:pt x="5181755" y="295635"/>
                  </a:lnTo>
                  <a:lnTo>
                    <a:pt x="0" y="295635"/>
                  </a:lnTo>
                  <a:close/>
                </a:path>
              </a:pathLst>
            </a:custGeom>
            <a:solidFill>
              <a:srgbClr val="00A9B6"/>
            </a:solidFill>
            <a:ln w="38100" cap="sq">
              <a:solidFill>
                <a:srgbClr val="002F42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5181756" cy="400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"/>
            </p:custDataLst>
          </p:nvPr>
        </p:nvGrpSpPr>
        <p:grpSpPr>
          <a:xfrm rot="0">
            <a:off x="10729722" y="3179425"/>
            <a:ext cx="1258660" cy="295567"/>
            <a:chOff x="0" y="0"/>
            <a:chExt cx="1678213" cy="394090"/>
          </a:xfrm>
        </p:grpSpPr>
        <p:grpSp>
          <p:nvGrpSpPr>
            <p:cNvPr id="18" name="Group 18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19" name="Freeform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2" name="Freeform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>
            <p:custDataLst>
              <p:tags r:id="rId4"/>
            </p:custDataLst>
          </p:nvPr>
        </p:nvGrpSpPr>
        <p:grpSpPr>
          <a:xfrm rot="0">
            <a:off x="10729722" y="4328983"/>
            <a:ext cx="1258660" cy="295567"/>
            <a:chOff x="0" y="0"/>
            <a:chExt cx="1678213" cy="394090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26" name="Freeform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29" name="Freeform 29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1" name="Group 31"/>
          <p:cNvGrpSpPr/>
          <p:nvPr>
            <p:custDataLst>
              <p:tags r:id="rId7"/>
            </p:custDataLst>
          </p:nvPr>
        </p:nvGrpSpPr>
        <p:grpSpPr>
          <a:xfrm rot="0">
            <a:off x="10729722" y="5478540"/>
            <a:ext cx="1258660" cy="295567"/>
            <a:chOff x="0" y="0"/>
            <a:chExt cx="1678213" cy="39409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33" name="Freeform 33"/>
              <p:cNvSpPr/>
              <p:nvPr>
                <p:custDataLst>
                  <p:tags r:id="rId8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36" name="Freeform 36"/>
              <p:cNvSpPr/>
              <p:nvPr>
                <p:custDataLst>
                  <p:tags r:id="rId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grpSp>
        <p:nvGrpSpPr>
          <p:cNvPr id="38" name="Group 38"/>
          <p:cNvGrpSpPr/>
          <p:nvPr>
            <p:custDataLst>
              <p:tags r:id="rId10"/>
            </p:custDataLst>
          </p:nvPr>
        </p:nvGrpSpPr>
        <p:grpSpPr>
          <a:xfrm rot="0">
            <a:off x="10729722" y="6628097"/>
            <a:ext cx="1258660" cy="295567"/>
            <a:chOff x="0" y="0"/>
            <a:chExt cx="1678213" cy="394090"/>
          </a:xfrm>
        </p:grpSpPr>
        <p:grpSp>
          <p:nvGrpSpPr>
            <p:cNvPr id="39" name="Group 39"/>
            <p:cNvGrpSpPr/>
            <p:nvPr/>
          </p:nvGrpSpPr>
          <p:grpSpPr>
            <a:xfrm rot="0">
              <a:off x="0" y="0"/>
              <a:ext cx="394090" cy="394090"/>
              <a:chOff x="0" y="0"/>
              <a:chExt cx="812800" cy="812800"/>
            </a:xfrm>
          </p:grpSpPr>
          <p:sp>
            <p:nvSpPr>
              <p:cNvPr id="40" name="Freeform 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0">
              <a:off x="1284123" y="0"/>
              <a:ext cx="394090" cy="394090"/>
              <a:chOff x="0" y="0"/>
              <a:chExt cx="812800" cy="812800"/>
            </a:xfrm>
          </p:grpSpPr>
          <p:sp>
            <p:nvSpPr>
              <p:cNvPr id="43" name="Freeform 43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70"/>
                  </a:lnSpc>
                </a:pPr>
              </a:p>
            </p:txBody>
          </p:sp>
        </p:grpSp>
      </p:grpSp>
      <p:sp>
        <p:nvSpPr>
          <p:cNvPr id="53" name="TextBox 24"/>
          <p:cNvSpPr txBox="1"/>
          <p:nvPr/>
        </p:nvSpPr>
        <p:spPr>
          <a:xfrm>
            <a:off x="990600" y="1163320"/>
            <a:ext cx="10825480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5215"/>
              </a:lnSpc>
            </a:pPr>
            <a:r>
              <a:rPr lang="en-US" altLang="zh-CN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Instruction_fetch</a:t>
            </a:r>
            <a:r>
              <a:rPr lang="zh-CN" altLang="en-US" sz="4345" b="1" spc="156">
                <a:solidFill>
                  <a:srgbClr val="007EB2"/>
                </a:solidFill>
                <a:latin typeface="Univers Heavy" panose="020B0804030502020204"/>
                <a:ea typeface="Univers Heavy" panose="020B0804030502020204"/>
                <a:cs typeface="Univers Heavy" panose="020B0804030502020204"/>
                <a:sym typeface="Univers Heavy" panose="020B0804030502020204"/>
              </a:rPr>
              <a:t>模块</a:t>
            </a:r>
            <a:endParaRPr lang="zh-CN" altLang="en-US" sz="4345" b="1" spc="156">
              <a:solidFill>
                <a:srgbClr val="007EB2"/>
              </a:solidFill>
              <a:latin typeface="Univers Heavy" panose="020B0804030502020204"/>
              <a:ea typeface="Univers Heavy" panose="020B0804030502020204"/>
              <a:cs typeface="Univers Heavy" panose="020B0804030502020204"/>
              <a:sym typeface="Univers Heavy" panose="020B08040305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3400" y="657225"/>
            <a:ext cx="4399280" cy="48850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3400" y="5829300"/>
            <a:ext cx="6316980" cy="370395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tags/tag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0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1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2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2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2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2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1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2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3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4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5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6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7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8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0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1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2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3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4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5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6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7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8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ags/tag99.xml><?xml version="1.0" encoding="utf-8"?>
<p:tagLst xmlns:p="http://schemas.openxmlformats.org/presentationml/2006/main">
  <p:tag name="KSO_WM_DIAGRAM_VIRTUALLY_FRAME" val="{&quot;height&quot;:654,&quot;left&quot;:402.6503937007874,&quot;top&quot;:78.75,&quot;width&quot;:956.349606299212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WPS 演示</Application>
  <PresentationFormat>On-screen Show (4:3)</PresentationFormat>
  <Paragraphs>71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Univers Heavy</vt:lpstr>
      <vt:lpstr>思源黑体 2 Bold</vt:lpstr>
      <vt:lpstr>黑体</vt:lpstr>
      <vt:lpstr>思源黑体 2</vt:lpstr>
      <vt:lpstr>思源黑体 1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灰白蓝绿色趣味线描插画个人求职演示文稿</dc:title>
  <dc:creator/>
  <cp:lastModifiedBy>魏张军</cp:lastModifiedBy>
  <cp:revision>193</cp:revision>
  <dcterms:created xsi:type="dcterms:W3CDTF">2006-08-16T00:00:00Z</dcterms:created>
  <dcterms:modified xsi:type="dcterms:W3CDTF">2025-05-15T09:07:34Z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CBBA14DE72E749529CDDD7889956890C_13</vt:lpwstr>
  </property>
  <property fmtid="{D5CDD505-2E9C-101B-9397-08002B2CF9AE}" pid="3" name="KSOProductBuildVer">
    <vt:lpwstr>2052-12.1.0.21171</vt:lpwstr>
  </property>
</Properties>
</file>